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7" r:id="rId4"/>
    <p:sldId id="258" r:id="rId5"/>
    <p:sldId id="257" r:id="rId6"/>
    <p:sldId id="268" r:id="rId7"/>
    <p:sldId id="264" r:id="rId8"/>
    <p:sldId id="259" r:id="rId9"/>
    <p:sldId id="261" r:id="rId10"/>
    <p:sldId id="260" r:id="rId11"/>
    <p:sldId id="270" r:id="rId12"/>
    <p:sldId id="262" r:id="rId13"/>
    <p:sldId id="269" r:id="rId14"/>
    <p:sldId id="271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336600"/>
    <a:srgbClr val="8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24" autoAdjust="0"/>
  </p:normalViewPr>
  <p:slideViewPr>
    <p:cSldViewPr>
      <p:cViewPr varScale="1">
        <p:scale>
          <a:sx n="88" d="100"/>
          <a:sy n="88" d="100"/>
        </p:scale>
        <p:origin x="-10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86;&#1090;&#1082;.&#1091;&#1088;&#1086;&#1082;.wtz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v&#1084;&#1072;&#1084;&#1072;&#1084;%20&#1087;&#1086;&#1089;&#1074;&#1103;&#1097;&#1072;&#1077;&#1090;&#1089;&#1103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60;&#1080;&#1079;&#1084;&#1080;&#1085;&#1091;&#1090;&#1082;&#1072;%201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13681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800000"/>
                </a:solidFill>
                <a:latin typeface="Bookman Old Style" pitchFamily="18" charset="0"/>
              </a:rPr>
              <a:t>Муниципальное бюджетное общеобразовательное учреждение средняя общеобразовательная школа № 51 с. Березовка</a:t>
            </a:r>
            <a:endParaRPr lang="ru-RU" sz="18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31459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Урок русского языка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Тема: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 Однородные члены предложения»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844824"/>
            <a:ext cx="8390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	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  <a:hlinkClick r:id="rId2" action="ppaction://hlinkfile"/>
              </a:rPr>
              <a:t>Шёл я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  <a:hlinkClick r:id="rId2" action="ppaction://hlinkfile"/>
              </a:rPr>
              <a:t>ранн.й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  <a:hlinkClick r:id="rId2" action="ppaction://hlinkfile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весной по лесу. Погода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ненас?ная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. Со всех ветвей вода капает (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льёт?ся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). Иду и злюсь на сер..  небо (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грязн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..  дорогу  и мокр..   деревья). Вот расхныкались!</a:t>
            </a:r>
            <a:endParaRPr lang="ru-RU" sz="2400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	А потом пригляделся. Да не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плач.т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 деревья (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умывают?ся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). И стебельки   травы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распрямляют?ся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 (скидывают с себя старые листья). Лес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мо.т?ся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  (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чист.т?ся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)  для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весенн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... наряда.</a:t>
            </a:r>
            <a:endParaRPr lang="ru-RU" sz="2400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                                         По Э.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Шиму</a:t>
            </a:r>
            <a:endParaRPr lang="ru-RU" sz="24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6600"/>
                </a:solidFill>
                <a:latin typeface="Bookman Old Style" pitchFamily="18" charset="0"/>
              </a:rPr>
              <a:t>Реши, нужны или нет однородные члены предложения, взятые в скобки вместе с теми словами, которые к ним относятся</a:t>
            </a:r>
            <a:r>
              <a:rPr lang="ru-RU" sz="2400" b="1" dirty="0" smtClean="0">
                <a:solidFill>
                  <a:srgbClr val="003300"/>
                </a:solidFill>
                <a:latin typeface="Bookman Old Style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Bookman Old Style" pitchFamily="18" charset="0"/>
                <a:hlinkClick r:id="rId2" action="ppaction://hlinkfile"/>
              </a:rPr>
              <a:t>Подбираем</a:t>
            </a:r>
            <a:r>
              <a:rPr lang="ru-RU" sz="2800" b="1" dirty="0" smtClean="0">
                <a:solidFill>
                  <a:srgbClr val="003300"/>
                </a:solidFill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фотографии.</a:t>
            </a:r>
            <a:endParaRPr lang="ru-RU" sz="28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C:\Users\зиборова лк\Desktop\20150303_13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3"/>
            <a:ext cx="4071934" cy="30539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9" name="Picture 5" descr="E:\3r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63634"/>
            <a:ext cx="4392488" cy="329436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64291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64291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392906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69c17c8f8f5138937febda888993ff99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642918"/>
            <a:ext cx="3885352" cy="29289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Любовь к маме.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	Ты всегда будешь помнит мамин голос, мамины глаза, мамины руки. Мама научила тебя ходит, говорить. Мама прочла тебе первую книгу. От мамы ты узнал имена птиц – воробей, ласточка, синица. Узнал, что у каждого цветка есть имя-ромашка, василёк, иван-да-марья.  Мама всегда рядом с тобой. Всё, что ты видел, как бы начиналось с мамы. И любовь к Родине начинается с любви к маме.</a:t>
            </a:r>
          </a:p>
          <a:p>
            <a:pPr algn="r"/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По Ю. Яковлеву</a:t>
            </a:r>
            <a:endParaRPr lang="ru-RU" sz="28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Bookman Old Style" pitchFamily="18" charset="0"/>
              </a:rPr>
              <a:t>Выпиши предложения с однородными членами предложения.</a:t>
            </a:r>
            <a:endParaRPr lang="ru-RU" sz="2800" b="1" dirty="0">
              <a:solidFill>
                <a:srgbClr val="3366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sz="5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latin typeface="Bookman Old Style" pitchFamily="18" charset="0"/>
              </a:rPr>
              <a:t>Делаем выводы  </a:t>
            </a:r>
            <a:endParaRPr lang="ru-RU" sz="5400" b="1" cap="none" spc="0" dirty="0">
              <a:ln w="12700">
                <a:solidFill>
                  <a:srgbClr val="003300"/>
                </a:solidFill>
                <a:prstDash val="solid"/>
              </a:ln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Я знаю, что….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Теперь я умею ….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latin typeface="Bookman Old Style" pitchFamily="18" charset="0"/>
              </a:rPr>
              <a:t>  Журнал </a:t>
            </a:r>
            <a:endParaRPr lang="ru-RU" sz="5400" b="1" dirty="0" smtClean="0">
              <a:ln w="12700">
                <a:solidFill>
                  <a:srgbClr val="003300"/>
                </a:solidFill>
                <a:prstDash val="solid"/>
              </a:ln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latin typeface="Bookman Old Style" pitchFamily="18" charset="0"/>
              </a:rPr>
              <a:t>«Весенний переполох»  </a:t>
            </a:r>
            <a:endParaRPr lang="ru-RU" sz="5400" b="1" cap="none" spc="0" dirty="0">
              <a:ln w="12700">
                <a:solidFill>
                  <a:srgbClr val="003300"/>
                </a:solidFill>
                <a:prstDash val="solid"/>
              </a:ln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92880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Bookman Old Style" pitchFamily="18" charset="0"/>
              </a:rPr>
              <a:t>О</a:t>
            </a:r>
            <a:r>
              <a:rPr lang="ru-RU" sz="8000" b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</a:p>
          <a:p>
            <a:r>
              <a:rPr lang="ru-RU" sz="8000" b="1" dirty="0" smtClean="0">
                <a:solidFill>
                  <a:srgbClr val="C00000"/>
                </a:solidFill>
                <a:latin typeface="Bookman Old Style" pitchFamily="18" charset="0"/>
              </a:rPr>
              <a:t>ч</a:t>
            </a:r>
            <a:r>
              <a:rPr lang="ru-RU" sz="8000" b="1" dirty="0" smtClean="0">
                <a:solidFill>
                  <a:srgbClr val="800000"/>
                </a:solidFill>
                <a:latin typeface="Bookman Old Style" pitchFamily="18" charset="0"/>
              </a:rPr>
              <a:t>  </a:t>
            </a:r>
          </a:p>
          <a:p>
            <a:r>
              <a:rPr lang="ru-RU" sz="8000" b="1" dirty="0" err="1" smtClean="0">
                <a:solidFill>
                  <a:srgbClr val="C00000"/>
                </a:solidFill>
                <a:latin typeface="Bookman Old Style" pitchFamily="18" charset="0"/>
              </a:rPr>
              <a:t>п</a:t>
            </a:r>
            <a:endParaRPr lang="ru-RU" sz="8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1857364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C00000"/>
                </a:solidFill>
                <a:latin typeface="Bookman Old Style" pitchFamily="18" charset="0"/>
              </a:rPr>
              <a:t>днородные</a:t>
            </a: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3143248"/>
            <a:ext cx="3052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Bookman Old Style" pitchFamily="18" charset="0"/>
              </a:rPr>
              <a:t>лены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4357694"/>
            <a:ext cx="742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C00000"/>
                </a:solidFill>
                <a:latin typeface="Bookman Old Style" pitchFamily="18" charset="0"/>
              </a:rPr>
              <a:t>редложения</a:t>
            </a:r>
            <a:endParaRPr lang="ru-RU" sz="80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2780928"/>
            <a:ext cx="8784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450059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2656"/>
            <a:ext cx="3985583" cy="28803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3355" t="-50"/>
          <a:stretch>
            <a:fillRect/>
          </a:stretch>
        </p:blipFill>
        <p:spPr bwMode="auto">
          <a:xfrm>
            <a:off x="4786314" y="3643314"/>
            <a:ext cx="3814144" cy="305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0" name="Picture 2" descr="E:\DSCF0947.jpg"/>
          <p:cNvPicPr>
            <a:picLocks noChangeAspect="1" noChangeArrowheads="1"/>
          </p:cNvPicPr>
          <p:nvPr/>
        </p:nvPicPr>
        <p:blipFill>
          <a:blip r:embed="rId5" cstate="print"/>
          <a:srcRect l="5660" t="32076" r="6604"/>
          <a:stretch>
            <a:fillRect/>
          </a:stretch>
        </p:blipFill>
        <p:spPr bwMode="auto">
          <a:xfrm>
            <a:off x="0" y="260648"/>
            <a:ext cx="4662918" cy="31683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latin typeface="Bookman Old Style" pitchFamily="18" charset="0"/>
              </a:rPr>
              <a:t>  Журнал </a:t>
            </a:r>
            <a:endParaRPr lang="ru-RU" sz="5400" b="1" dirty="0" smtClean="0">
              <a:ln w="12700">
                <a:solidFill>
                  <a:srgbClr val="003300"/>
                </a:solidFill>
                <a:prstDash val="solid"/>
              </a:ln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latin typeface="Bookman Old Style" pitchFamily="18" charset="0"/>
              </a:rPr>
              <a:t>«Весенний переполох»  </a:t>
            </a:r>
            <a:endParaRPr lang="ru-RU" sz="5400" b="1" cap="none" spc="0" dirty="0">
              <a:ln w="12700">
                <a:solidFill>
                  <a:srgbClr val="003300"/>
                </a:solidFill>
                <a:prstDash val="solid"/>
              </a:ln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91683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800000"/>
                </a:solidFill>
                <a:latin typeface="Bookman Old Style" pitchFamily="18" charset="0"/>
              </a:rPr>
              <a:t>О </a:t>
            </a:r>
          </a:p>
          <a:p>
            <a:r>
              <a:rPr lang="ru-RU" sz="8000" b="1" dirty="0" smtClean="0">
                <a:solidFill>
                  <a:srgbClr val="800000"/>
                </a:solidFill>
                <a:latin typeface="Bookman Old Style" pitchFamily="18" charset="0"/>
              </a:rPr>
              <a:t>ч  </a:t>
            </a:r>
          </a:p>
          <a:p>
            <a:r>
              <a:rPr lang="ru-RU" sz="8000" b="1" dirty="0" err="1" smtClean="0">
                <a:solidFill>
                  <a:srgbClr val="800000"/>
                </a:solidFill>
                <a:latin typeface="Bookman Old Style" pitchFamily="18" charset="0"/>
              </a:rPr>
              <a:t>п</a:t>
            </a:r>
            <a:endParaRPr lang="ru-RU" sz="80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езымянный.png"/>
          <p:cNvPicPr>
            <a:picLocks noChangeAspect="1" noChangeArrowheads="1"/>
          </p:cNvPicPr>
          <p:nvPr/>
        </p:nvPicPr>
        <p:blipFill>
          <a:blip r:embed="rId2" cstate="print"/>
          <a:srcRect l="536" t="8421" r="3125"/>
          <a:stretch>
            <a:fillRect/>
          </a:stretch>
        </p:blipFill>
        <p:spPr bwMode="auto">
          <a:xfrm>
            <a:off x="395536" y="404664"/>
            <a:ext cx="7992888" cy="59538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780928"/>
            <a:ext cx="6120680" cy="201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Безымянный.png"/>
          <p:cNvPicPr>
            <a:picLocks noChangeAspect="1" noChangeArrowheads="1"/>
          </p:cNvPicPr>
          <p:nvPr/>
        </p:nvPicPr>
        <p:blipFill>
          <a:blip r:embed="rId4" cstate="print"/>
          <a:srcRect b="32990"/>
          <a:stretch>
            <a:fillRect/>
          </a:stretch>
        </p:blipFill>
        <p:spPr bwMode="auto">
          <a:xfrm>
            <a:off x="1979712" y="4725144"/>
            <a:ext cx="5904656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Хоть выйди ты не в белый свет,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А в поле за околицей, —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Пока идёшь за кем-то вслед,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Дорога не запомнится.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Зато, куда б ты ни попал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И по какой распутице,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Дорога та, что сам искал,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Вовек не позабудется.</a:t>
            </a:r>
          </a:p>
          <a:p>
            <a:pPr algn="r"/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(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Н.Рыленков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)</a:t>
            </a:r>
          </a:p>
        </p:txBody>
      </p:sp>
      <p:pic>
        <p:nvPicPr>
          <p:cNvPr id="1026" name="Picture 2" descr="D:\Фотографии\Березовка\DSCF2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4857784" cy="315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58280" cy="2857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    </a:t>
            </a:r>
            <a:r>
              <a:rPr lang="ru-RU" sz="4000" b="1" dirty="0" err="1" smtClean="0">
                <a:latin typeface="Bookman Old Style" pitchFamily="18" charset="0"/>
              </a:rPr>
              <a:t>сах</a:t>
            </a:r>
            <a:r>
              <a:rPr lang="ru-RU" sz="4000" b="1" dirty="0" smtClean="0">
                <a:latin typeface="Bookman Old Style" pitchFamily="18" charset="0"/>
              </a:rPr>
              <a:t> . </a:t>
            </a:r>
            <a:r>
              <a:rPr lang="ru-RU" sz="4000" b="1" dirty="0" err="1" smtClean="0">
                <a:latin typeface="Bookman Old Style" pitchFamily="18" charset="0"/>
              </a:rPr>
              <a:t>р</a:t>
            </a:r>
            <a:r>
              <a:rPr lang="ru-RU" sz="4000" b="1" dirty="0" smtClean="0">
                <a:latin typeface="Bookman Old Style" pitchFamily="18" charset="0"/>
              </a:rPr>
              <a:t>,   см . тана,     м.</a:t>
            </a:r>
            <a:r>
              <a:rPr lang="en-US" sz="4000" b="1" dirty="0" smtClean="0">
                <a:latin typeface="Bookman Old Style" pitchFamily="18" charset="0"/>
              </a:rPr>
              <a:t> </a:t>
            </a:r>
            <a:r>
              <a:rPr lang="ru-RU" sz="4000" b="1" dirty="0" smtClean="0">
                <a:latin typeface="Bookman Old Style" pitchFamily="18" charset="0"/>
              </a:rPr>
              <a:t>к.</a:t>
            </a:r>
            <a:r>
              <a:rPr lang="en-US" sz="4000" b="1" dirty="0" smtClean="0">
                <a:latin typeface="Bookman Old Style" pitchFamily="18" charset="0"/>
              </a:rPr>
              <a:t> </a:t>
            </a:r>
            <a:r>
              <a:rPr lang="ru-RU" sz="4000" b="1" dirty="0" smtClean="0">
                <a:latin typeface="Bookman Old Style" pitchFamily="18" charset="0"/>
              </a:rPr>
              <a:t> -</a:t>
            </a:r>
            <a:r>
              <a:rPr lang="ru-RU" sz="4000" b="1" dirty="0" err="1" smtClean="0">
                <a:latin typeface="Bookman Old Style" pitchFamily="18" charset="0"/>
              </a:rPr>
              <a:t>роны</a:t>
            </a:r>
            <a:r>
              <a:rPr lang="ru-RU" sz="4000" b="1" dirty="0" smtClean="0">
                <a:latin typeface="Bookman Old Style" pitchFamily="18" charset="0"/>
              </a:rPr>
              <a:t>,      к . </a:t>
            </a:r>
            <a:r>
              <a:rPr lang="ru-RU" sz="4000" b="1" dirty="0" err="1" smtClean="0">
                <a:latin typeface="Bookman Old Style" pitchFamily="18" charset="0"/>
              </a:rPr>
              <a:t>лб</a:t>
            </a:r>
            <a:r>
              <a:rPr lang="ru-RU" sz="4000" b="1" dirty="0" smtClean="0">
                <a:latin typeface="Bookman Old Style" pitchFamily="18" charset="0"/>
              </a:rPr>
              <a:t> . </a:t>
            </a:r>
            <a:r>
              <a:rPr lang="ru-RU" sz="4000" b="1" dirty="0" err="1" smtClean="0">
                <a:latin typeface="Bookman Old Style" pitchFamily="18" charset="0"/>
              </a:rPr>
              <a:t>са</a:t>
            </a:r>
            <a:r>
              <a:rPr lang="ru-RU" sz="4000" b="1" dirty="0" smtClean="0">
                <a:latin typeface="Bookman Old Style" pitchFamily="18" charset="0"/>
              </a:rPr>
              <a:t>,    продукты,      к . пуста ,       к . </a:t>
            </a:r>
            <a:r>
              <a:rPr lang="ru-RU" sz="4000" b="1" dirty="0" err="1" smtClean="0">
                <a:latin typeface="Bookman Old Style" pitchFamily="18" charset="0"/>
              </a:rPr>
              <a:t>ртоф</a:t>
            </a:r>
            <a:r>
              <a:rPr lang="ru-RU" sz="4000" b="1" dirty="0" smtClean="0">
                <a:latin typeface="Bookman Old Style" pitchFamily="18" charset="0"/>
              </a:rPr>
              <a:t> . ль,      овощ?,    </a:t>
            </a:r>
            <a:r>
              <a:rPr lang="ru-RU" sz="4000" b="1" dirty="0" err="1" smtClean="0">
                <a:latin typeface="Bookman Old Style" pitchFamily="18" charset="0"/>
              </a:rPr>
              <a:t>пом</a:t>
            </a:r>
            <a:r>
              <a:rPr lang="ru-RU" sz="4000" b="1" dirty="0" smtClean="0">
                <a:latin typeface="Bookman Old Style" pitchFamily="18" charset="0"/>
              </a:rPr>
              <a:t> . </a:t>
            </a:r>
            <a:r>
              <a:rPr lang="ru-RU" sz="4000" b="1" dirty="0" err="1" smtClean="0">
                <a:latin typeface="Bookman Old Style" pitchFamily="18" charset="0"/>
              </a:rPr>
              <a:t>дор</a:t>
            </a:r>
            <a:r>
              <a:rPr lang="ru-RU" sz="4000" b="1" dirty="0" smtClean="0">
                <a:latin typeface="Bookman Old Style" pitchFamily="18" charset="0"/>
              </a:rPr>
              <a:t>,     м . </a:t>
            </a:r>
            <a:r>
              <a:rPr lang="ru-RU" sz="4000" b="1" dirty="0" err="1" smtClean="0">
                <a:latin typeface="Bookman Old Style" pitchFamily="18" charset="0"/>
              </a:rPr>
              <a:t>рковь</a:t>
            </a:r>
            <a:r>
              <a:rPr lang="ru-RU" sz="4000" b="1" dirty="0" smtClean="0">
                <a:latin typeface="Bookman Old Style" pitchFamily="18" charset="0"/>
              </a:rPr>
              <a:t>,   тракт . </a:t>
            </a:r>
            <a:r>
              <a:rPr lang="ru-RU" sz="4000" b="1" dirty="0" err="1" smtClean="0">
                <a:latin typeface="Bookman Old Style" pitchFamily="18" charset="0"/>
              </a:rPr>
              <a:t>р</a:t>
            </a:r>
            <a:r>
              <a:rPr lang="ru-RU" sz="4000" b="1" dirty="0" smtClean="0">
                <a:latin typeface="Bookman Old Style" pitchFamily="18" charset="0"/>
              </a:rPr>
              <a:t>, </a:t>
            </a:r>
            <a:r>
              <a:rPr lang="en-US" sz="4000" b="1" dirty="0" smtClean="0">
                <a:latin typeface="Bookman Old Style" pitchFamily="18" charset="0"/>
              </a:rPr>
              <a:t>      </a:t>
            </a:r>
            <a:r>
              <a:rPr lang="ru-RU" sz="4000" b="1" dirty="0" smtClean="0">
                <a:latin typeface="Bookman Old Style" pitchFamily="18" charset="0"/>
              </a:rPr>
              <a:t>. </a:t>
            </a:r>
            <a:r>
              <a:rPr lang="ru-RU" sz="4000" b="1" dirty="0" err="1" smtClean="0">
                <a:latin typeface="Bookman Old Style" pitchFamily="18" charset="0"/>
              </a:rPr>
              <a:t>вт</a:t>
            </a:r>
            <a:r>
              <a:rPr lang="ru-RU" sz="4000" b="1" dirty="0" smtClean="0">
                <a:latin typeface="Bookman Old Style" pitchFamily="18" charset="0"/>
              </a:rPr>
              <a:t> . м . </a:t>
            </a:r>
            <a:r>
              <a:rPr lang="ru-RU" sz="4000" b="1" dirty="0" err="1" smtClean="0">
                <a:latin typeface="Bookman Old Style" pitchFamily="18" charset="0"/>
              </a:rPr>
              <a:t>биль</a:t>
            </a:r>
            <a:r>
              <a:rPr lang="ru-RU" sz="4000" b="1" dirty="0" smtClean="0">
                <a:latin typeface="Bookman Old Style" pitchFamily="18" charset="0"/>
              </a:rPr>
              <a:t>,    к . </a:t>
            </a:r>
            <a:r>
              <a:rPr lang="ru-RU" sz="4000" b="1" dirty="0" err="1" smtClean="0">
                <a:latin typeface="Bookman Old Style" pitchFamily="18" charset="0"/>
              </a:rPr>
              <a:t>мбайн</a:t>
            </a:r>
            <a:r>
              <a:rPr lang="ru-RU" sz="4000" b="1" dirty="0" smtClean="0">
                <a:latin typeface="Bookman Old Style" pitchFamily="18" charset="0"/>
              </a:rPr>
              <a:t>,      . </a:t>
            </a:r>
            <a:r>
              <a:rPr lang="ru-RU" sz="4000" b="1" dirty="0" err="1" smtClean="0">
                <a:latin typeface="Bookman Old Style" pitchFamily="18" charset="0"/>
              </a:rPr>
              <a:t>втобус</a:t>
            </a:r>
            <a:r>
              <a:rPr lang="ru-RU" sz="4000" b="1" dirty="0" smtClean="0">
                <a:latin typeface="Bookman Old Style" pitchFamily="18" charset="0"/>
              </a:rPr>
              <a:t>,     машина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00092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993300"/>
                </a:solidFill>
                <a:latin typeface="Bookman Old Style" pitchFamily="18" charset="0"/>
              </a:rPr>
              <a:t>Словарные слова</a:t>
            </a:r>
            <a:endParaRPr lang="ru-RU" sz="5400" b="1" cap="none" spc="0" dirty="0">
              <a:ln w="12700">
                <a:solidFill>
                  <a:srgbClr val="800000"/>
                </a:solidFill>
                <a:prstDash val="solid"/>
              </a:ln>
              <a:solidFill>
                <a:srgbClr val="99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latin typeface="Bookman Old Style" pitchFamily="18" charset="0"/>
              </a:rPr>
              <a:t>  Журнал </a:t>
            </a:r>
            <a:endParaRPr lang="ru-RU" sz="5400" b="1" dirty="0" smtClean="0">
              <a:ln w="12700">
                <a:solidFill>
                  <a:srgbClr val="003300"/>
                </a:solidFill>
                <a:prstDash val="solid"/>
              </a:ln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latin typeface="Bookman Old Style" pitchFamily="18" charset="0"/>
              </a:rPr>
              <a:t>«Весенний переполох»  </a:t>
            </a:r>
            <a:endParaRPr lang="ru-RU" sz="5400" b="1" cap="none" spc="0" dirty="0">
              <a:ln w="12700">
                <a:solidFill>
                  <a:srgbClr val="003300"/>
                </a:solidFill>
                <a:prstDash val="solid"/>
              </a:ln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92880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Bookman Old Style" pitchFamily="18" charset="0"/>
              </a:rPr>
              <a:t>О</a:t>
            </a:r>
            <a:r>
              <a:rPr lang="ru-RU" sz="8000" b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</a:p>
          <a:p>
            <a:r>
              <a:rPr lang="ru-RU" sz="8000" b="1" dirty="0" smtClean="0">
                <a:solidFill>
                  <a:srgbClr val="C00000"/>
                </a:solidFill>
                <a:latin typeface="Bookman Old Style" pitchFamily="18" charset="0"/>
              </a:rPr>
              <a:t>ч</a:t>
            </a:r>
            <a:r>
              <a:rPr lang="ru-RU" sz="8000" b="1" dirty="0" smtClean="0">
                <a:solidFill>
                  <a:srgbClr val="800000"/>
                </a:solidFill>
                <a:latin typeface="Bookman Old Style" pitchFamily="18" charset="0"/>
              </a:rPr>
              <a:t>  </a:t>
            </a:r>
          </a:p>
          <a:p>
            <a:r>
              <a:rPr lang="ru-RU" sz="8000" b="1" dirty="0" err="1" smtClean="0">
                <a:solidFill>
                  <a:srgbClr val="C00000"/>
                </a:solidFill>
                <a:latin typeface="Bookman Old Style" pitchFamily="18" charset="0"/>
              </a:rPr>
              <a:t>п</a:t>
            </a:r>
            <a:endParaRPr lang="ru-RU" sz="8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1857364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C00000"/>
                </a:solidFill>
                <a:latin typeface="Bookman Old Style" pitchFamily="18" charset="0"/>
              </a:rPr>
              <a:t>днородные</a:t>
            </a: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3143248"/>
            <a:ext cx="3052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Bookman Old Style" pitchFamily="18" charset="0"/>
              </a:rPr>
              <a:t>лены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4357694"/>
            <a:ext cx="742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C00000"/>
                </a:solidFill>
                <a:latin typeface="Bookman Old Style" pitchFamily="18" charset="0"/>
              </a:rPr>
              <a:t>редложения</a:t>
            </a:r>
            <a:endParaRPr lang="ru-RU" sz="80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3671" y="376529"/>
            <a:ext cx="8136904" cy="5760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852936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437112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07704" y="1196752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35896" y="1196752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48064" y="1196752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6016" y="2852936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07704" y="2852936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36096" y="4437112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63688" y="450912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43608" y="2060848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15616" y="5301208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15616" y="3717032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1340768"/>
            <a:ext cx="377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 smtClean="0">
                <a:solidFill>
                  <a:srgbClr val="008000"/>
                </a:solidFill>
              </a:rPr>
              <a:t>,</a:t>
            </a:r>
            <a:endParaRPr lang="ru-RU" sz="6000" u="sng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1340768"/>
            <a:ext cx="377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 smtClean="0">
                <a:solidFill>
                  <a:srgbClr val="008000"/>
                </a:solidFill>
              </a:rPr>
              <a:t>,</a:t>
            </a:r>
            <a:endParaRPr lang="ru-RU" sz="6000" u="sng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1800" y="4581128"/>
            <a:ext cx="377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 smtClean="0">
                <a:solidFill>
                  <a:srgbClr val="008000"/>
                </a:solidFill>
              </a:rPr>
              <a:t>,</a:t>
            </a:r>
            <a:endParaRPr lang="ru-RU" sz="6000" u="sng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808" y="2924944"/>
            <a:ext cx="1332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8000"/>
                </a:solidFill>
              </a:rPr>
              <a:t>_</a:t>
            </a:r>
            <a:r>
              <a:rPr lang="ru-RU" sz="6000" dirty="0" smtClean="0"/>
              <a:t>  </a:t>
            </a:r>
            <a:r>
              <a:rPr lang="ru-RU" sz="6000" b="1" dirty="0" smtClean="0">
                <a:solidFill>
                  <a:srgbClr val="0070C0"/>
                </a:solidFill>
              </a:rPr>
              <a:t>и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4509120"/>
            <a:ext cx="222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а  (но)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71546"/>
            <a:ext cx="89644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  <a:latin typeface="Bookman Old Style" pitchFamily="18" charset="0"/>
              </a:rPr>
              <a:t>1.Лучи  солнца  засияли  на  </a:t>
            </a:r>
            <a:r>
              <a:rPr lang="ru-RU" sz="3000" b="1" dirty="0" err="1" smtClean="0">
                <a:solidFill>
                  <a:srgbClr val="800000"/>
                </a:solidFill>
                <a:latin typeface="Bookman Old Style" pitchFamily="18" charset="0"/>
              </a:rPr>
              <a:t>подокон-никах</a:t>
            </a:r>
            <a:r>
              <a:rPr lang="ru-RU" sz="3000" b="1" dirty="0" smtClean="0">
                <a:solidFill>
                  <a:srgbClr val="800000"/>
                </a:solidFill>
                <a:latin typeface="Bookman Old Style" pitchFamily="18" charset="0"/>
              </a:rPr>
              <a:t> на светлых стенах класса на классной доске и на головах ребят.</a:t>
            </a:r>
            <a:endParaRPr lang="en-US" sz="30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endParaRPr lang="ru-RU" sz="3000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r>
              <a:rPr lang="ru-RU" sz="3000" b="1" dirty="0" smtClean="0">
                <a:solidFill>
                  <a:srgbClr val="800000"/>
                </a:solidFill>
                <a:latin typeface="Bookman Old Style" pitchFamily="18" charset="0"/>
              </a:rPr>
              <a:t>2. На улицах на скверах на бульварах расчирикались воробьи. Они не только обсуждают свои весенние воробьиные дела но и вздорят между собой.</a:t>
            </a:r>
            <a:endParaRPr lang="ru-RU" sz="3000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Bookman Old Style" pitchFamily="18" charset="0"/>
              </a:rPr>
              <a:t>Проведи опыт  и выполни задания.</a:t>
            </a:r>
            <a:endParaRPr lang="ru-RU" sz="2800" b="1" dirty="0">
              <a:solidFill>
                <a:srgbClr val="3366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G: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929198"/>
            <a:ext cx="276225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8"/>
            <a:ext cx="90011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  <a:latin typeface="Bookman Old Style" pitchFamily="18" charset="0"/>
              </a:rPr>
              <a:t>3.Мухи ещё не летают а еле ползают.</a:t>
            </a:r>
            <a:endParaRPr lang="en-US" sz="30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endParaRPr lang="ru-RU" sz="30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r>
              <a:rPr lang="ru-RU" sz="3000" b="1" dirty="0" smtClean="0">
                <a:solidFill>
                  <a:srgbClr val="800000"/>
                </a:solidFill>
                <a:latin typeface="Bookman Old Style" pitchFamily="18" charset="0"/>
              </a:rPr>
              <a:t>4.Грачи важно расхаживают по дорогам и ковыряют крепкими носами землю.</a:t>
            </a:r>
            <a:endParaRPr lang="en-US" sz="30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endParaRPr lang="en-US" sz="30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endParaRPr lang="en-US" sz="30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endParaRPr lang="ru-RU" sz="30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r>
              <a:rPr lang="ru-RU" sz="3000" b="1" dirty="0" smtClean="0">
                <a:solidFill>
                  <a:srgbClr val="800000"/>
                </a:solidFill>
                <a:latin typeface="Bookman Old Style" pitchFamily="18" charset="0"/>
              </a:rPr>
              <a:t>5.Из-под снега вылез не медведь а зверь с двумя тёмными полосами на голове. Перед нами была не берлога а барсучья нора.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Bookman Old Style" pitchFamily="18" charset="0"/>
                <a:hlinkClick r:id="rId2" action="ppaction://hlinkfile"/>
              </a:rPr>
              <a:t>Проведи опыт  и выполни задания.</a:t>
            </a:r>
            <a:endParaRPr lang="ru-RU" sz="28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G: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71744"/>
            <a:ext cx="21431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G:\i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286388"/>
            <a:ext cx="22764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337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общеобразовательное учреждение средняя общеобразовательная школа № 51 с. Березовка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44</cp:revision>
  <dcterms:modified xsi:type="dcterms:W3CDTF">2015-03-03T20:01:42Z</dcterms:modified>
</cp:coreProperties>
</file>